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</p:sldMasterIdLst>
  <p:notesMasterIdLst>
    <p:notesMasterId r:id="rId7"/>
  </p:notesMasterIdLst>
  <p:sldIdLst>
    <p:sldId id="256" r:id="rId2"/>
    <p:sldId id="258" r:id="rId3"/>
    <p:sldId id="260" r:id="rId4"/>
    <p:sldId id="264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54BB85-935E-4F4C-ABF0-8C9B770EF4F3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9E2D77-7E12-4729-9311-AAF9F166B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71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E2D77-7E12-4729-9311-AAF9F166B8A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034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48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34CA4FE-143B-44E4-B2F6-6E6EA1551352}" type="datetime1">
              <a:rPr lang="en-US" smtClean="0"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50031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64DE-7FF9-42E8-B68B-F4005FAECB48}" type="datetime1">
              <a:rPr lang="en-US" smtClean="0"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247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95660-C8B0-4010-9E13-742B3E87EE1A}" type="datetime1">
              <a:rPr lang="en-US" smtClean="0"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0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01421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700014"/>
            <a:ext cx="7200900" cy="4167386"/>
          </a:xfrm>
        </p:spPr>
        <p:txBody>
          <a:bodyPr/>
          <a:lstStyle>
            <a:lvl2pPr>
              <a:defRPr i="0"/>
            </a:lvl2pPr>
            <a:lvl4pPr>
              <a:defRPr i="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2343A-BC51-48F4-8E0B-492426E5871D}" type="datetime1">
              <a:rPr lang="en-US" smtClean="0"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017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62C3382-FB5D-4AA6-A195-59F684D92B4A}" type="datetime1">
              <a:rPr lang="en-US" smtClean="0"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8906322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AA500-7AC4-4BF6-BFC8-865C1C716466}" type="datetime1">
              <a:rPr lang="en-US" smtClean="0"/>
              <a:t>2/25/2019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755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BAD7-809E-4010-97E2-6606C1553495}" type="datetime1">
              <a:rPr lang="en-US" smtClean="0"/>
              <a:t>2/25/2019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82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F5D35-F620-4607-A842-F3AFFDC56442}" type="datetime1">
              <a:rPr lang="en-US" smtClean="0"/>
              <a:t>2/25/2019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427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6C04F-0FE9-48D5-BA5C-E3D215FD942D}" type="datetime1">
              <a:rPr lang="en-US" smtClean="0"/>
              <a:t>2/25/2019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587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256890E-325F-48A6-952A-857EE95AB512}" type="datetime1">
              <a:rPr lang="en-US" smtClean="0"/>
              <a:t>2/25/2019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2842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DB045D-D438-474A-ADF4-FE5BF66333C3}" type="datetime1">
              <a:rPr lang="en-US" smtClean="0"/>
              <a:t>2/25/2019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2893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91A2D432-4A15-4D19-A778-D62620AA7021}" type="datetime1">
              <a:rPr lang="en-US" smtClean="0"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5311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36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5184">
          <p15:clr>
            <a:srgbClr val="F26B43"/>
          </p15:clr>
        </p15:guide>
        <p15:guide id="10" pos="702">
          <p15:clr>
            <a:srgbClr val="F26B43"/>
          </p15:clr>
        </p15:guide>
        <p15:guide id="11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Laws of Open and Closed Queuing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Software Performance Engineering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63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Our analysis thus far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700014"/>
            <a:ext cx="7200900" cy="4753372"/>
          </a:xfrm>
        </p:spPr>
        <p:txBody>
          <a:bodyPr>
            <a:normAutofit/>
          </a:bodyPr>
          <a:lstStyle/>
          <a:p>
            <a:r>
              <a:rPr lang="en-US" dirty="0" smtClean="0"/>
              <a:t>We define metrics for each system to measure performance</a:t>
            </a:r>
          </a:p>
          <a:p>
            <a:r>
              <a:rPr lang="en-US" dirty="0" smtClean="0"/>
              <a:t>We use the exponential distribution </a:t>
            </a:r>
          </a:p>
          <a:p>
            <a:pPr lvl="1"/>
            <a:r>
              <a:rPr lang="en-US" dirty="0" smtClean="0"/>
              <a:t>To analyze inter-arrival times in a Markovian stochastic system</a:t>
            </a:r>
          </a:p>
          <a:p>
            <a:pPr lvl="1"/>
            <a:r>
              <a:rPr lang="en-US" dirty="0" smtClean="0"/>
              <a:t>For a single random variable, e.g. “customers arriving”</a:t>
            </a:r>
          </a:p>
          <a:p>
            <a:r>
              <a:rPr lang="en-US" dirty="0" smtClean="0"/>
              <a:t>We use multiple random variables to compute various metrics</a:t>
            </a:r>
          </a:p>
          <a:p>
            <a:pPr lvl="1"/>
            <a:r>
              <a:rPr lang="en-US" dirty="0" smtClean="0"/>
              <a:t>Customer arrival 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ervice time</a:t>
            </a:r>
          </a:p>
          <a:p>
            <a:r>
              <a:rPr lang="en-US" dirty="0" smtClean="0"/>
              <a:t>Systems have more than one queue!</a:t>
            </a:r>
          </a:p>
          <a:p>
            <a:pPr lvl="1"/>
            <a:r>
              <a:rPr lang="en-US" dirty="0" smtClean="0"/>
              <a:t>Bottleneck analysis</a:t>
            </a:r>
          </a:p>
          <a:p>
            <a:pPr lvl="1"/>
            <a:r>
              <a:rPr lang="en-US" dirty="0" smtClean="0"/>
              <a:t>M/M/m queues where m&gt;1</a:t>
            </a:r>
          </a:p>
          <a:p>
            <a:r>
              <a:rPr lang="en-US" dirty="0" smtClean="0"/>
              <a:t>Systems can be open or closed!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62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Open Queuing: </a:t>
            </a:r>
            <a:r>
              <a:rPr lang="en-US" dirty="0"/>
              <a:t>Jackson’s Theorem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28700" y="1926437"/>
                <a:ext cx="7200900" cy="4167386"/>
              </a:xfrm>
            </p:spPr>
            <p:txBody>
              <a:bodyPr>
                <a:normAutofit fontScale="85000" lnSpcReduction="10000"/>
              </a:bodyPr>
              <a:lstStyle/>
              <a:p>
                <a:r>
                  <a:rPr lang="en-US" dirty="0" smtClean="0"/>
                  <a:t>Open queuing: customers enter the system and leave the system</a:t>
                </a:r>
              </a:p>
              <a:p>
                <a:r>
                  <a:rPr lang="en-US" dirty="0" smtClean="0"/>
                  <a:t>Assumption: </a:t>
                </a:r>
                <a:r>
                  <a:rPr lang="en-US" i="1" dirty="0" smtClean="0"/>
                  <a:t>job flow balance</a:t>
                </a:r>
                <a:r>
                  <a:rPr lang="en-US" dirty="0" smtClean="0"/>
                  <a:t>, </a:t>
                </a:r>
              </a:p>
              <a:p>
                <a:pPr lvl="1"/>
                <a:r>
                  <a:rPr lang="en-US" dirty="0" smtClean="0"/>
                  <a:t>i.e. customers exit the system in the same rate that they arrive</a:t>
                </a:r>
              </a:p>
              <a:p>
                <a:pPr lvl="1"/>
                <a:r>
                  <a:rPr lang="en-US" dirty="0" smtClean="0"/>
                  <a:t>i.e. Devices are not saturated</a:t>
                </a:r>
              </a:p>
              <a:p>
                <a:r>
                  <a:rPr lang="en-US" dirty="0" smtClean="0"/>
                  <a:t>Assume M/M/m system</a:t>
                </a:r>
              </a:p>
              <a:p>
                <a:r>
                  <a:rPr lang="en-US" dirty="0" smtClean="0"/>
                  <a:t>Jackson’s theorem: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/>
                  <a:t>	for device </a:t>
                </a:r>
                <a:r>
                  <a:rPr lang="en-US" dirty="0" err="1" smtClean="0"/>
                  <a:t>i</a:t>
                </a:r>
                <a:r>
                  <a:rPr lang="en-US" dirty="0" smtClean="0"/>
                  <a:t>=1,2,..,m</a:t>
                </a:r>
              </a:p>
              <a:p>
                <a:pPr lvl="1"/>
                <a:r>
                  <a:rPr lang="en-US" dirty="0" smtClean="0"/>
                  <a:t>The utilization of each device is proportional to the visit ratio, overall customer arrival rate, and service rate.</a:t>
                </a:r>
              </a:p>
              <a:p>
                <a:pPr lvl="1"/>
                <a:r>
                  <a:rPr lang="en-US" dirty="0" smtClean="0"/>
                  <a:t>Forced Flow law, sub in 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dirty="0" smtClean="0"/>
                  <a:t>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𝑔𝑙𝑜𝑏𝑎𝑙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r>
                  <a:rPr lang="en-US" dirty="0" smtClean="0"/>
                  <a:t>Corollary with Little’s Law: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dirty="0"/>
                      <m:t>for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device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b="0" i="0" dirty="0" smtClean="0"/>
                      <m:t>i</m:t>
                    </m:r>
                    <m:r>
                      <m:rPr>
                        <m:nor/>
                      </m:rPr>
                      <a:rPr lang="en-US" dirty="0"/>
                      <m:t>=1,2,..,</m:t>
                    </m:r>
                    <m:r>
                      <m:rPr>
                        <m:nor/>
                      </m:rPr>
                      <a:rPr lang="en-US" dirty="0"/>
                      <m:t>m</m:t>
                    </m:r>
                  </m:oMath>
                </a14:m>
                <a:endParaRPr lang="en-US" dirty="0" smtClean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8700" y="1926437"/>
                <a:ext cx="7200900" cy="4167386"/>
              </a:xfrm>
              <a:blipFill rotWithShape="0">
                <a:blip r:embed="rId2"/>
                <a:stretch>
                  <a:fillRect l="-508" t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21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e.g. Processing “Likes”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05395" y="1367247"/>
                <a:ext cx="8247016" cy="5294810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dirty="0" smtClean="0"/>
                  <a:t>Suppose we have a social media network that has thousands of “</a:t>
                </a:r>
                <a:r>
                  <a:rPr lang="en-US" dirty="0"/>
                  <a:t>likes” </a:t>
                </a:r>
                <a:r>
                  <a:rPr lang="en-US" dirty="0">
                    <a:latin typeface="Segoe UI Emoji" panose="020B0502040204020203" pitchFamily="34" charset="0"/>
                    <a:ea typeface="Segoe UI Emoji" panose="020B0502040204020203" pitchFamily="34" charset="0"/>
                    <a:cs typeface="Calibri" panose="020F0502020204030204" pitchFamily="34" charset="0"/>
                  </a:rPr>
                  <a:t>👍</a:t>
                </a:r>
                <a:r>
                  <a:rPr lang="en-US" dirty="0"/>
                  <a:t> </a:t>
                </a:r>
                <a:r>
                  <a:rPr lang="en-US" dirty="0" smtClean="0"/>
                  <a:t>that need to be stored and displayed to followers</a:t>
                </a:r>
              </a:p>
              <a:p>
                <a:pPr lvl="1"/>
                <a:r>
                  <a:rPr lang="en-US" dirty="0" smtClean="0"/>
                  <a:t>Arrival: 1 million </a:t>
                </a:r>
                <a:r>
                  <a:rPr lang="en-US" dirty="0" smtClean="0">
                    <a:latin typeface="Segoe UI Emoji" panose="020B0502040204020203" pitchFamily="34" charset="0"/>
                    <a:ea typeface="Segoe UI Emoji" panose="020B0502040204020203" pitchFamily="34" charset="0"/>
                    <a:cs typeface="Calibri" panose="020F0502020204030204" pitchFamily="34" charset="0"/>
                  </a:rPr>
                  <a:t>👍s</a:t>
                </a:r>
                <a:r>
                  <a:rPr lang="en-US" dirty="0" smtClean="0"/>
                  <a:t>/minute</a:t>
                </a:r>
              </a:p>
              <a:p>
                <a:pPr lvl="1"/>
                <a:r>
                  <a:rPr lang="en-US" dirty="0" smtClean="0"/>
                  <a:t>Assuming none of our servers seize, so we have job flow balance</a:t>
                </a:r>
              </a:p>
              <a:p>
                <a:pPr lvl="1"/>
                <a:r>
                  <a:rPr lang="en-US" dirty="0" smtClean="0"/>
                  <a:t>We can see that the utilization of servers 1, 2, and 3 are 50%, 60%, and 70% respectively.</a:t>
                </a:r>
              </a:p>
              <a:p>
                <a:pPr lvl="1"/>
                <a:r>
                  <a:rPr lang="en-US" dirty="0" smtClean="0"/>
                  <a:t>Each server can handle 500,000</a:t>
                </a:r>
                <a:r>
                  <a:rPr lang="en-US" dirty="0" smtClean="0">
                    <a:latin typeface="Segoe UI Emoji" panose="020B0502040204020203" pitchFamily="34" charset="0"/>
                    <a:ea typeface="Segoe UI Emoji" panose="020B0502040204020203" pitchFamily="34" charset="0"/>
                    <a:cs typeface="Calibri" panose="020F0502020204030204" pitchFamily="34" charset="0"/>
                  </a:rPr>
                  <a:t>👍/minute</a:t>
                </a:r>
                <a:endParaRPr lang="en-US" dirty="0" smtClean="0"/>
              </a:p>
              <a:p>
                <a:r>
                  <a:rPr lang="en-US" dirty="0"/>
                  <a:t>This is an open queuing system</a:t>
                </a:r>
              </a:p>
              <a:p>
                <a:r>
                  <a:rPr lang="en-US" dirty="0" smtClean="0"/>
                  <a:t>What are our mean queue lengths?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=0.5, 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=0.6,  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=0.7,</m:t>
                    </m:r>
                  </m:oMath>
                </a14:m>
                <a:endParaRPr lang="en-US" i="1" dirty="0" smtClean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0.5</m:t>
                        </m:r>
                      </m:num>
                      <m:den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.5</m:t>
                        </m:r>
                      </m:den>
                    </m:f>
                  </m:oMath>
                </a14:m>
                <a:r>
                  <a:rPr lang="en-US" dirty="0" smtClean="0"/>
                  <a:t> =1	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0.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0.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/>
                  <a:t> =</a:t>
                </a:r>
                <a:r>
                  <a:rPr lang="en-US" dirty="0" smtClean="0"/>
                  <a:t>1.5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0.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0.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=2.33</a:t>
                </a:r>
              </a:p>
              <a:p>
                <a:r>
                  <a:rPr lang="en-US" dirty="0" smtClean="0"/>
                  <a:t>What is the visit ratio for servers 1 and 3?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1,000,000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𝑚𝑖𝑛</m:t>
                        </m:r>
                      </m:den>
                    </m:f>
                  </m:oMath>
                </a14:m>
                <a:r>
                  <a:rPr lang="en-US" b="0" dirty="0" smtClean="0">
                    <a:ea typeface="Cambria Math" panose="02040503050406030204" pitchFamily="18" charset="0"/>
                  </a:rPr>
                  <a:t>	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</m:t>
                    </m:r>
                    <m:r>
                      <a:rPr lang="en-US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500,000</m:t>
                        </m:r>
                      </m:den>
                    </m:f>
                  </m:oMath>
                </a14:m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r>
                          <a:rPr lang="el-G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 smtClean="0"/>
                  <a:t> (from previous slide)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0.5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1,00,000/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500,000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0.5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=0.25</m:t>
                    </m:r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0.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1,00,000/500,000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0.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05395" y="1367247"/>
                <a:ext cx="8247016" cy="5294810"/>
              </a:xfrm>
              <a:blipFill rotWithShape="0">
                <a:blip r:embed="rId2"/>
                <a:stretch>
                  <a:fillRect l="-443" t="-14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57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Closed Queuing: Response Time Laws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Suppose we have the same assumptions as before, BUT…</a:t>
                </a:r>
                <a:br>
                  <a:rPr lang="en-US" dirty="0" smtClean="0"/>
                </a:br>
                <a:r>
                  <a:rPr lang="en-US" dirty="0" smtClean="0"/>
                  <a:t>…jobs are coming back after they exit the system</a:t>
                </a:r>
              </a:p>
              <a:p>
                <a:r>
                  <a:rPr lang="en-US" dirty="0" smtClean="0"/>
                  <a:t>We need to define some more variables</a:t>
                </a:r>
              </a:p>
              <a:p>
                <a:pPr lvl="1"/>
                <a:r>
                  <a:rPr lang="en-US" dirty="0" smtClean="0"/>
                  <a:t>N is the number of circulating jobs </a:t>
                </a:r>
                <a:endParaRPr lang="en-US" dirty="0"/>
              </a:p>
              <a:p>
                <a:pPr lvl="1"/>
                <a:r>
                  <a:rPr lang="en-US" dirty="0" smtClean="0"/>
                  <a:t>Z is the delay </a:t>
                </a:r>
                <a:r>
                  <a:rPr lang="en-US" dirty="0"/>
                  <a:t>between exiting </a:t>
                </a:r>
                <a:r>
                  <a:rPr lang="en-US" dirty="0" smtClean="0"/>
                  <a:t>the system and </a:t>
                </a:r>
                <a:r>
                  <a:rPr lang="en-US" dirty="0"/>
                  <a:t>coming </a:t>
                </a:r>
                <a:r>
                  <a:rPr lang="en-US" dirty="0" smtClean="0"/>
                  <a:t>back in, called </a:t>
                </a:r>
                <a:r>
                  <a:rPr lang="en-US" i="1" dirty="0" smtClean="0"/>
                  <a:t>Think time</a:t>
                </a:r>
                <a:endParaRPr lang="en-US" dirty="0" smtClean="0"/>
              </a:p>
              <a:p>
                <a:r>
                  <a:rPr lang="en-US" dirty="0" smtClean="0"/>
                  <a:t>Interactive Response Time Law: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𝑍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R is the response time of the system, X is throughput</a:t>
                </a:r>
              </a:p>
              <a:p>
                <a:pPr lvl="1"/>
                <a:r>
                  <a:rPr lang="en-US" dirty="0" smtClean="0"/>
                  <a:t>The response time in a closed queue is the total number of circulated jobs, divided by the throughput, minus think time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62" t="-2047" r="-1270" b="-1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87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924</TotalTime>
  <Words>246</Words>
  <Application>Microsoft Office PowerPoint</Application>
  <PresentationFormat>On-screen Show (4:3)</PresentationFormat>
  <Paragraphs>59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Cambria Math</vt:lpstr>
      <vt:lpstr>Franklin Gothic Book</vt:lpstr>
      <vt:lpstr>Segoe UI Emoji</vt:lpstr>
      <vt:lpstr>Crop</vt:lpstr>
      <vt:lpstr>Laws of Open and Closed Queuing Systems</vt:lpstr>
      <vt:lpstr>Our analysis thus far</vt:lpstr>
      <vt:lpstr>Open Queuing: Jackson’s Theorem</vt:lpstr>
      <vt:lpstr>e.g. Processing “Likes”</vt:lpstr>
      <vt:lpstr>Closed Queuing: Response Time Laws</vt:lpstr>
    </vt:vector>
  </TitlesOfParts>
  <Company>Rochester Institute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Performance Engineering: Intro</dc:title>
  <dc:creator>Andy Meneely</dc:creator>
  <cp:lastModifiedBy>Andy Meneely</cp:lastModifiedBy>
  <cp:revision>197</cp:revision>
  <dcterms:created xsi:type="dcterms:W3CDTF">2017-08-28T11:43:38Z</dcterms:created>
  <dcterms:modified xsi:type="dcterms:W3CDTF">2019-02-25T19:48:02Z</dcterms:modified>
</cp:coreProperties>
</file>